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1"/>
  </p:notesMasterIdLst>
  <p:sldIdLst>
    <p:sldId id="256" r:id="rId6"/>
    <p:sldId id="438" r:id="rId7"/>
    <p:sldId id="462" r:id="rId8"/>
    <p:sldId id="463" r:id="rId9"/>
    <p:sldId id="472" r:id="rId10"/>
    <p:sldId id="439" r:id="rId11"/>
    <p:sldId id="441" r:id="rId12"/>
    <p:sldId id="464" r:id="rId13"/>
    <p:sldId id="469" r:id="rId14"/>
    <p:sldId id="468" r:id="rId15"/>
    <p:sldId id="470" r:id="rId16"/>
    <p:sldId id="471" r:id="rId17"/>
    <p:sldId id="473" r:id="rId18"/>
    <p:sldId id="474" r:id="rId19"/>
    <p:sldId id="437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9EA"/>
    <a:srgbClr val="FFAA00"/>
    <a:srgbClr val="007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90" autoAdjust="0"/>
    <p:restoredTop sz="90616" autoAdjust="0"/>
  </p:normalViewPr>
  <p:slideViewPr>
    <p:cSldViewPr snapToGrid="0">
      <p:cViewPr varScale="1">
        <p:scale>
          <a:sx n="77" d="100"/>
          <a:sy n="77" d="100"/>
        </p:scale>
        <p:origin x="175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13.08.2026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35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5B973-F38E-979D-A7AC-249FA53EF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8EC5001-6E75-8013-D2FB-2CA75BAA3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28600D0-F4A6-B158-9AEB-DFED501C0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CC3CF8-3007-D571-0EBD-6C409A446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60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9AC9C-B931-F834-DD2D-D0B2C9A8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93D97E8-27C0-DAB1-6D89-57F9DE3FA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045EA51-39CB-80F9-7032-5869CC3EB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15F465-C67A-5FC7-AD60-262E88450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088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460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055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A786A-0B4C-241E-6E38-AAA6E5ECE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59D7062-E393-6A29-1703-EDAE113C7A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1F59722-DE86-B6BC-29AD-F9F9B03A5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7E1532-960B-0D9D-77A2-02A0962235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251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A9B4E-0885-C486-7CF0-23B44727B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208987B-8D38-A21B-4496-712CF86D4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EED9A01-076F-FA5A-6A57-3AC562C73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0CF62D-E646-4F20-FA9D-DFA5EE087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767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0E1BC-4F62-B79F-3B05-FB16882FB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77CC3EC-6883-05BE-24F0-30919EB97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E368ADB-7A29-39E6-2907-702F4E81A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6F3A74-E741-2D8A-ACC9-A0E822F589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031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1101A876-A1AC-23F6-8770-9B4E685518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0800"/>
            <a:ext cx="5580000" cy="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49187" y="1825625"/>
            <a:ext cx="8934814" cy="4351338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556813C2-E018-74C1-6482-804F19151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0800"/>
            <a:ext cx="5580000" cy="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8" name="Obrázek 7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A1D2C7D6-327B-E808-9B69-2180A7608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1550"/>
            <a:ext cx="6012277" cy="7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FCF132D1-9503-5BB0-EB01-BF0ACF1846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1550"/>
            <a:ext cx="6012277" cy="7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B9193456-80C1-1969-A70A-5A066649B4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1550"/>
            <a:ext cx="6012277" cy="7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56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000" y="1825625"/>
            <a:ext cx="99000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19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limova@mpsv.gov.cz" TargetMode="External"/><Relationship Id="rId2" Type="http://schemas.openxmlformats.org/officeDocument/2006/relationships/hyperlink" Target="mailto:help.akris@mpsv.cz" TargetMode="Externa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kris.mpsv.cz/" TargetMode="Externa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ext.codexis.cz/porovnat/text/CR14315_2026_01_01/CR14315_2026_07_01/SIDE_BY_SIDE/true#L2197" TargetMode="External"/><Relationship Id="rId2" Type="http://schemas.openxmlformats.org/officeDocument/2006/relationships/hyperlink" Target="https://next.codexis.cz/porovnat/text/CR14315_2026_01_01/CR14315_2026_07_01/SIDE_BY_SIDE/true#L2192" TargetMode="Externa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356D5B0D-2628-1059-698D-594BA7D021B7}"/>
              </a:ext>
            </a:extLst>
          </p:cNvPr>
          <p:cNvSpPr txBox="1">
            <a:spLocks/>
          </p:cNvSpPr>
          <p:nvPr/>
        </p:nvSpPr>
        <p:spPr>
          <a:xfrm>
            <a:off x="529213" y="588790"/>
            <a:ext cx="11133573" cy="13514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4311FE-B1A4-26E4-8928-FC5646969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5054" y="2109599"/>
            <a:ext cx="8887325" cy="3280548"/>
          </a:xfrm>
        </p:spPr>
        <p:txBody>
          <a:bodyPr>
            <a:normAutofit/>
          </a:bodyPr>
          <a:lstStyle/>
          <a:p>
            <a:r>
              <a:rPr lang="cs-CZ" sz="3200" dirty="0"/>
              <a:t>Žádost o akreditaci specializovaného kurzu a doporučení k žádosti o akreditaci kvalifikačního kurzu</a:t>
            </a:r>
            <a:br>
              <a:rPr lang="cs-CZ" sz="3200" dirty="0">
                <a:highlight>
                  <a:srgbClr val="FFFF00"/>
                </a:highlight>
              </a:rPr>
            </a:br>
            <a:br>
              <a:rPr lang="cs-CZ" sz="3200" dirty="0">
                <a:highlight>
                  <a:srgbClr val="FFFF00"/>
                </a:highlight>
              </a:rPr>
            </a:br>
            <a:r>
              <a:rPr lang="cs-CZ" sz="3200" dirty="0">
                <a:solidFill>
                  <a:schemeClr val="accent5"/>
                </a:solidFill>
              </a:rPr>
              <a:t>Aktualizace Průvodce podáváním žádostí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62C1B0FB-2315-BCF9-FB40-F0A73981A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5550568"/>
            <a:ext cx="5400000" cy="655572"/>
          </a:xfrm>
        </p:spPr>
        <p:txBody>
          <a:bodyPr>
            <a:normAutofit/>
          </a:bodyPr>
          <a:lstStyle/>
          <a:p>
            <a:r>
              <a:rPr lang="cs-CZ" dirty="0"/>
              <a:t>                   Mgr. Michaela Límová</a:t>
            </a:r>
          </a:p>
        </p:txBody>
      </p:sp>
      <p:sp>
        <p:nvSpPr>
          <p:cNvPr id="14" name="Zástupný symbol pro datum 3">
            <a:extLst>
              <a:ext uri="{FF2B5EF4-FFF2-40B4-BE49-F238E27FC236}">
                <a16:creationId xmlns:a16="http://schemas.microsoft.com/office/drawing/2014/main" id="{D8987507-98AD-D361-3036-433E803010CE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13. 8. 2026</a:t>
            </a:r>
          </a:p>
        </p:txBody>
      </p:sp>
    </p:spTree>
    <p:extLst>
      <p:ext uri="{BB962C8B-B14F-4D97-AF65-F5344CB8AC3E}">
        <p14:creationId xmlns:p14="http://schemas.microsoft.com/office/powerpoint/2010/main" val="223709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FDF88-EF41-A90F-19C2-E312FDDDF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C58A9A0C-2516-D91A-7969-76FE61B6D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016001"/>
            <a:ext cx="9900000" cy="662488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Vyplnění žádosti o akreditaci - pokračování</a:t>
            </a:r>
            <a:endParaRPr lang="cs-CZ" sz="3200" dirty="0"/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4BBD2F0A-7D5C-21E0-9559-61335E790667}"/>
              </a:ext>
            </a:extLst>
          </p:cNvPr>
          <p:cNvSpPr txBox="1">
            <a:spLocks/>
          </p:cNvSpPr>
          <p:nvPr/>
        </p:nvSpPr>
        <p:spPr>
          <a:xfrm>
            <a:off x="200025" y="2865691"/>
            <a:ext cx="11891772" cy="1113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3000" dirty="0"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D55CB5-C102-513B-94F1-E791BA2CC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130C2C6-1455-2F2A-F1C1-FCE765AE8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8" y="1935350"/>
            <a:ext cx="10311618" cy="438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24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21732-4B50-8B5A-8455-C035C7412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4F1A4FF8-B9E5-DF5F-E104-F1D7F972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016001"/>
            <a:ext cx="9900000" cy="662488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Vyplnění žádosti o akreditaci - pokračování</a:t>
            </a:r>
            <a:endParaRPr lang="cs-CZ" sz="3200" dirty="0"/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E9F8A467-158F-B31C-312B-499B7904AD86}"/>
              </a:ext>
            </a:extLst>
          </p:cNvPr>
          <p:cNvSpPr txBox="1">
            <a:spLocks/>
          </p:cNvSpPr>
          <p:nvPr/>
        </p:nvSpPr>
        <p:spPr>
          <a:xfrm>
            <a:off x="1628383" y="2865691"/>
            <a:ext cx="8818323" cy="1113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3000" dirty="0"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8A726F9-5F7D-5BEC-C652-BC5508304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19" y="2221887"/>
            <a:ext cx="9900762" cy="241422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CAE4EF2-311F-83DE-6ACA-F17D301E0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619" y="2147708"/>
            <a:ext cx="9900000" cy="326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4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71079-8983-8DBB-6D43-E1B31079B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A55B31B-472E-3DCB-0A88-3CD8B78B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801666"/>
            <a:ext cx="9900000" cy="87682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Vyplnění žádosti o akreditaci – závěrečné ověření znalostí</a:t>
            </a:r>
            <a:endParaRPr lang="cs-CZ" sz="3200" dirty="0"/>
          </a:p>
        </p:txBody>
      </p:sp>
      <p:sp>
        <p:nvSpPr>
          <p:cNvPr id="4" name="Zástupný symbol pro obsah 6">
            <a:extLst>
              <a:ext uri="{FF2B5EF4-FFF2-40B4-BE49-F238E27FC236}">
                <a16:creationId xmlns:a16="http://schemas.microsoft.com/office/drawing/2014/main" id="{0F044F23-AC91-494C-361F-DF4C518B0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1791222"/>
            <a:ext cx="10376482" cy="4521896"/>
          </a:xfrm>
        </p:spPr>
        <p:txBody>
          <a:bodyPr>
            <a:noAutofit/>
          </a:bodyPr>
          <a:lstStyle/>
          <a:p>
            <a:pPr marL="342900" lvl="2" indent="-342900" algn="just">
              <a:buFont typeface="Wingdings" panose="05000000000000000000" pitchFamily="2" charset="2"/>
              <a:buChar char="Ø"/>
            </a:pPr>
            <a:endParaRPr lang="cs-CZ" sz="1400" dirty="0">
              <a:solidFill>
                <a:schemeClr val="tx2"/>
              </a:solidFill>
            </a:endParaRP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V poli </a:t>
            </a:r>
            <a:r>
              <a:rPr lang="cs-CZ" sz="1400" u="sng" dirty="0">
                <a:solidFill>
                  <a:schemeClr val="tx2"/>
                </a:solidFill>
              </a:rPr>
              <a:t>Způsob ověření znalostí a v učebním plánu bude </a:t>
            </a:r>
            <a:r>
              <a:rPr lang="cs-CZ" sz="1400" dirty="0">
                <a:solidFill>
                  <a:schemeClr val="tx2"/>
                </a:solidFill>
              </a:rPr>
              <a:t>zvolen způsob ověření znalostí, kterým bude ověřovat znalosti a dovednosti absolventů, tedy zda bylo docíleno cílových kompetencí. Ověření znalostí lze provést několika způsoby: </a:t>
            </a:r>
          </a:p>
          <a:p>
            <a:pPr marL="285750" lvl="2" indent="-285750" algn="just">
              <a:buFont typeface="Wingdings" panose="05000000000000000000" pitchFamily="2" charset="2"/>
              <a:buChar char="q"/>
            </a:pPr>
            <a:r>
              <a:rPr lang="cs-CZ" sz="1400" dirty="0">
                <a:solidFill>
                  <a:schemeClr val="tx2"/>
                </a:solidFill>
              </a:rPr>
              <a:t>	</a:t>
            </a:r>
            <a:r>
              <a:rPr lang="cs-CZ" sz="1400" b="1" dirty="0">
                <a:solidFill>
                  <a:schemeClr val="tx2"/>
                </a:solidFill>
              </a:rPr>
              <a:t>test</a:t>
            </a:r>
          </a:p>
          <a:p>
            <a:pPr marL="285750" lvl="2" indent="-285750" algn="just">
              <a:buFont typeface="Wingdings" panose="05000000000000000000" pitchFamily="2" charset="2"/>
              <a:buChar char="q"/>
            </a:pPr>
            <a:r>
              <a:rPr lang="cs-CZ" sz="1400" b="1" dirty="0">
                <a:solidFill>
                  <a:schemeClr val="tx2"/>
                </a:solidFill>
              </a:rPr>
              <a:t>	ústní přezkoušení</a:t>
            </a:r>
          </a:p>
          <a:p>
            <a:pPr marL="285750" lvl="2" indent="-285750" algn="just">
              <a:buFont typeface="Wingdings" panose="05000000000000000000" pitchFamily="2" charset="2"/>
              <a:buChar char="q"/>
            </a:pPr>
            <a:r>
              <a:rPr lang="cs-CZ" sz="1400" b="1" dirty="0">
                <a:solidFill>
                  <a:schemeClr val="tx2"/>
                </a:solidFill>
              </a:rPr>
              <a:t>	praktická zkouška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Závěrečná zkouška ověřuje, zda účastník získal znalosti a dovednosti nezbytné pro bezpečné poskytování pomoci při zvládání běžných úkonů péče o zdraví v rozsahu stanoveném právními předpisy 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Na zkoušku doporučujeme v rámci učebního plánu vymezit minimálně 0,5 hodiny na teoretickou část a 1 hod na praktickou část dle počtu účastníků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Doporučený počet účastníků je do 15 osob, z důvodu toho, aby byl zajištěn dostatečný prostor pro ověření získaných znalostí a dovedností (dále viz </a:t>
            </a:r>
            <a:r>
              <a:rPr lang="cs-CZ" sz="1400" b="1" dirty="0">
                <a:solidFill>
                  <a:schemeClr val="tx2"/>
                </a:solidFill>
              </a:rPr>
              <a:t>Průvodci str. 178-179</a:t>
            </a:r>
            <a:r>
              <a:rPr lang="cs-CZ" sz="1400" dirty="0">
                <a:solidFill>
                  <a:schemeClr val="tx2"/>
                </a:solidFill>
              </a:rPr>
              <a:t>)</a:t>
            </a:r>
            <a:endParaRPr lang="cs-CZ" sz="1400" b="1" dirty="0">
              <a:solidFill>
                <a:schemeClr val="tx2"/>
              </a:solidFill>
            </a:endParaRP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endParaRPr lang="en-GB" sz="1400" dirty="0">
              <a:solidFill>
                <a:schemeClr val="tx2"/>
              </a:solidFill>
            </a:endParaRP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endParaRPr lang="en-GB" sz="1400" dirty="0">
              <a:solidFill>
                <a:schemeClr val="tx2"/>
              </a:solidFill>
            </a:endParaRPr>
          </a:p>
          <a:p>
            <a:pPr marL="342900" lvl="2" indent="-342900">
              <a:buFont typeface="Wingdings" panose="05000000000000000000" pitchFamily="2" charset="2"/>
              <a:buChar char="Ø"/>
            </a:pPr>
            <a:endParaRPr lang="cs-CZ" sz="1400" b="1" u="sng" dirty="0">
              <a:solidFill>
                <a:schemeClr val="tx2"/>
              </a:solidFill>
            </a:endParaRP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78C61968-0FEF-0316-1464-76224FC4ABE5}"/>
              </a:ext>
            </a:extLst>
          </p:cNvPr>
          <p:cNvSpPr txBox="1">
            <a:spLocks/>
          </p:cNvSpPr>
          <p:nvPr/>
        </p:nvSpPr>
        <p:spPr>
          <a:xfrm>
            <a:off x="200025" y="2865691"/>
            <a:ext cx="11891772" cy="1113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3000" dirty="0"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860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892D1-C930-B78D-4DA1-FD2C38011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DACCF9F7-B467-B018-6DAA-8CF2481A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29036" cy="137376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cs-CZ" dirty="0"/>
              <a:t>Doporučený obsah tematických okruhů Kvalifikačního kurzu pro pracovníky v sociálních službách - Příloha č. 5B Průvodce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09EEBB6-ECEF-2848-012C-44E102A23D80}"/>
              </a:ext>
            </a:extLst>
          </p:cNvPr>
          <p:cNvSpPr txBox="1"/>
          <p:nvPr/>
        </p:nvSpPr>
        <p:spPr>
          <a:xfrm>
            <a:off x="1439056" y="2308485"/>
            <a:ext cx="9173980" cy="383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1200"/>
              </a:spcBef>
              <a:spcAft>
                <a:spcPts val="800"/>
              </a:spcAft>
              <a:buFont typeface="+mj-lt"/>
              <a:buAutoNum type="arabicPeriod"/>
              <a:tabLst>
                <a:tab pos="252095" algn="l"/>
                <a:tab pos="1757680" algn="l"/>
                <a:tab pos="1757680" algn="l"/>
              </a:tabLst>
            </a:pPr>
            <a:r>
              <a:rPr lang="cs-CZ" sz="1800" b="1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OBECNÁ ČÁST – TEORETICKÁ </a:t>
            </a:r>
            <a:endParaRPr lang="cs-CZ" sz="1200"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81D312C2-B7EC-507E-FAB2-2AF2477D1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821500"/>
              </p:ext>
            </p:extLst>
          </p:nvPr>
        </p:nvGraphicFramePr>
        <p:xfrm>
          <a:off x="1439056" y="3007102"/>
          <a:ext cx="9173980" cy="11790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133">
                  <a:extLst>
                    <a:ext uri="{9D8B030D-6E8A-4147-A177-3AD203B41FA5}">
                      <a16:colId xmlns:a16="http://schemas.microsoft.com/office/drawing/2014/main" val="3864361478"/>
                    </a:ext>
                  </a:extLst>
                </a:gridCol>
                <a:gridCol w="1747094">
                  <a:extLst>
                    <a:ext uri="{9D8B030D-6E8A-4147-A177-3AD203B41FA5}">
                      <a16:colId xmlns:a16="http://schemas.microsoft.com/office/drawing/2014/main" val="2299078914"/>
                    </a:ext>
                  </a:extLst>
                </a:gridCol>
                <a:gridCol w="879331">
                  <a:extLst>
                    <a:ext uri="{9D8B030D-6E8A-4147-A177-3AD203B41FA5}">
                      <a16:colId xmlns:a16="http://schemas.microsoft.com/office/drawing/2014/main" val="1416791134"/>
                    </a:ext>
                  </a:extLst>
                </a:gridCol>
                <a:gridCol w="5404422">
                  <a:extLst>
                    <a:ext uri="{9D8B030D-6E8A-4147-A177-3AD203B41FA5}">
                      <a16:colId xmlns:a16="http://schemas.microsoft.com/office/drawing/2014/main" val="2346112823"/>
                    </a:ext>
                  </a:extLst>
                </a:gridCol>
              </a:tblGrid>
              <a:tr h="5895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kern="100" dirty="0">
                          <a:solidFill>
                            <a:schemeClr val="tx2"/>
                          </a:solidFill>
                          <a:effectLst/>
                        </a:rPr>
                        <a:t>Modul</a:t>
                      </a:r>
                      <a:endParaRPr lang="cs-CZ" sz="18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kern="100" dirty="0">
                          <a:solidFill>
                            <a:schemeClr val="tx2"/>
                          </a:solidFill>
                          <a:effectLst/>
                        </a:rPr>
                        <a:t>      Název</a:t>
                      </a:r>
                      <a:endParaRPr lang="cs-CZ" sz="18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kern="100" dirty="0">
                          <a:solidFill>
                            <a:schemeClr val="tx2"/>
                          </a:solidFill>
                          <a:effectLst/>
                        </a:rPr>
                        <a:t> Rozsah</a:t>
                      </a:r>
                      <a:endParaRPr lang="cs-CZ" sz="18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Cíl a obsah</a:t>
                      </a:r>
                      <a:endParaRPr lang="cs-CZ" sz="10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230289"/>
                  </a:ext>
                </a:extLst>
              </a:tr>
              <a:tr h="5895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8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8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8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cs-CZ" sz="1000" kern="1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084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014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4158-44EC-F14F-3F0A-B282274F5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25B1FDF1-81AD-7718-1EAC-1B22822FE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 anchor="t">
            <a:normAutofit/>
          </a:bodyPr>
          <a:lstStyle/>
          <a:p>
            <a:r>
              <a:rPr lang="cs-CZ" dirty="0"/>
              <a:t>…..Příloha č. 5B Průvodce</a:t>
            </a:r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321512D-BB4C-16BF-411E-22508B7AC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537" y="1155310"/>
            <a:ext cx="4915224" cy="3926021"/>
          </a:xfrm>
          <a:prstGeom prst="rect">
            <a:avLst/>
          </a:prstGeom>
          <a:noFill/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FDBB758A-EA68-62A3-4AE1-0FAB94D6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1CF5A12E-3DFE-4C3E-9036-7893F29C52C1}" type="slidenum">
              <a:rPr lang="cs-CZ" smtClean="0"/>
              <a:pPr>
                <a:spcAft>
                  <a:spcPts val="600"/>
                </a:spcAft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593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E01C3-9AB2-01AC-36D8-43DAFFD12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C9AEA0-92EE-0BF4-9CF3-C0F459D4F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Kontakty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48FE4-EC58-7299-B3D5-E3727957F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2122525"/>
            <a:ext cx="9174457" cy="3960000"/>
          </a:xfrm>
        </p:spPr>
        <p:txBody>
          <a:bodyPr vert="horz" lIns="0" tIns="0" rIns="0" bIns="0" numCol="1" spcCol="360000" rtlCol="0" anchor="t">
            <a:normAutofit/>
          </a:bodyPr>
          <a:lstStyle/>
          <a:p>
            <a:pPr algn="ctr"/>
            <a:endParaRPr lang="cs-CZ" sz="1100" dirty="0">
              <a:solidFill>
                <a:srgbClr val="FF0000"/>
              </a:solidFill>
              <a:latin typeface="Aptos"/>
              <a:ea typeface="Aptos"/>
              <a:cs typeface="Aptos"/>
            </a:endParaRPr>
          </a:p>
          <a:p>
            <a:pPr algn="ctr"/>
            <a:r>
              <a:rPr lang="cs-CZ" sz="1600" b="1" dirty="0">
                <a:solidFill>
                  <a:srgbClr val="545860"/>
                </a:solidFill>
                <a:hlinkClick r:id="rId2"/>
              </a:rPr>
              <a:t>help.akris@mpsv.gov.cz</a:t>
            </a:r>
            <a:endParaRPr lang="cs-CZ" sz="1600">
              <a:solidFill>
                <a:srgbClr val="545860"/>
              </a:solidFill>
            </a:endParaRPr>
          </a:p>
          <a:p>
            <a:pPr algn="ctr"/>
            <a:r>
              <a:rPr lang="cs-CZ" sz="1600" b="1" dirty="0">
                <a:solidFill>
                  <a:srgbClr val="545860"/>
                </a:solidFill>
              </a:rPr>
              <a:t>Tel.: 770 120 485 </a:t>
            </a:r>
            <a:endParaRPr lang="cs-CZ" sz="1600">
              <a:solidFill>
                <a:srgbClr val="545860"/>
              </a:solidFill>
            </a:endParaRPr>
          </a:p>
          <a:p>
            <a:pPr algn="ctr"/>
            <a:r>
              <a:rPr lang="cs-CZ" sz="1600" b="1" dirty="0">
                <a:solidFill>
                  <a:srgbClr val="545860"/>
                </a:solidFill>
              </a:rPr>
              <a:t>Pondělí až pátek - 9:00 - 14:30</a:t>
            </a:r>
            <a:endParaRPr lang="cs-CZ"/>
          </a:p>
          <a:p>
            <a:pPr algn="ctr"/>
            <a:endParaRPr lang="cs-CZ" sz="2000" b="1" dirty="0">
              <a:solidFill>
                <a:schemeClr val="tx2"/>
              </a:solidFill>
            </a:endParaRPr>
          </a:p>
          <a:p>
            <a:pPr algn="ctr"/>
            <a:r>
              <a:rPr lang="cs-CZ" sz="1600">
                <a:latin typeface="Arial"/>
                <a:cs typeface="Arial"/>
              </a:rPr>
              <a:t>Dotazy ke vzdělávacím programům  Kvalifikační, specializovaný  kurz a kurzy dalšího vzdělávání </a:t>
            </a:r>
          </a:p>
          <a:p>
            <a:pPr algn="ctr"/>
            <a:r>
              <a:rPr lang="cs-CZ" sz="1600" dirty="0">
                <a:solidFill>
                  <a:schemeClr val="accent6">
                    <a:lumMod val="50000"/>
                  </a:schemeClr>
                </a:solidFill>
              </a:rPr>
              <a:t>Mgr. Michaela Límová</a:t>
            </a:r>
            <a:endParaRPr lang="cs-CZ"/>
          </a:p>
          <a:p>
            <a:pPr algn="ctr"/>
            <a:r>
              <a:rPr lang="cs-CZ" sz="1600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michaela.limova@mpsv.gov.cz</a:t>
            </a:r>
            <a:endParaRPr lang="cs-CZ" sz="16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cs-CZ" sz="1600" b="1" dirty="0">
                <a:solidFill>
                  <a:srgbClr val="545860"/>
                </a:solidFill>
              </a:rPr>
              <a:t>Tel.: 771 256 677</a:t>
            </a:r>
            <a:r>
              <a:rPr lang="cs-CZ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cs-CZ"/>
          </a:p>
          <a:p>
            <a:endParaRPr lang="cs-CZ" dirty="0">
              <a:solidFill>
                <a:schemeClr val="tx2"/>
              </a:solidFill>
            </a:endParaRPr>
          </a:p>
          <a:p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BD4745-8855-C1D1-4D96-F193259D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86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57AA7-0774-A7E0-4D50-616D126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E91FA-1864-82E5-85A5-A5269187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Legislativní změny týkající se akreditací 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§ 116 </a:t>
            </a:r>
            <a:b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odst. 5 písm. c)  z. 108/2006 Sb.</a:t>
            </a:r>
            <a:br>
              <a:rPr lang="cs-CZ" dirty="0">
                <a:solidFill>
                  <a:schemeClr val="tx1">
                    <a:lumMod val="50000"/>
                  </a:schemeClr>
                </a:solidFill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C31C9-A94F-4BFC-F0E2-4C4317BD1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2156504"/>
            <a:ext cx="9578268" cy="3592944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tx1">
                    <a:lumMod val="50000"/>
                  </a:schemeClr>
                </a:solidFill>
              </a:rPr>
              <a:t>Odbornou způsobilostí pracovníka v sociálních službách vykonávajícího též činnost pomoc při zvládání běžných úkonů péče o zdraví, je střední vzdělání s maturitou a absolvování </a:t>
            </a:r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akreditovaného kvalifikačního kurzu a akreditovaného specializovaného kurzu.</a:t>
            </a:r>
            <a:r>
              <a:rPr lang="cs-CZ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cs-CZ" i="1" dirty="0">
                <a:solidFill>
                  <a:schemeClr val="tx1">
                    <a:lumMod val="50000"/>
                  </a:schemeClr>
                </a:solidFill>
              </a:rPr>
              <a:t>/Pozn. odbornou způsobilost lze získat i jinými způsoby./</a:t>
            </a:r>
          </a:p>
          <a:p>
            <a:pPr algn="just"/>
            <a:endParaRPr lang="cs-CZ" dirty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cs-CZ" dirty="0">
                <a:solidFill>
                  <a:schemeClr val="tx1">
                    <a:lumMod val="50000"/>
                  </a:schemeClr>
                </a:solidFill>
              </a:rPr>
              <a:t>		</a:t>
            </a:r>
          </a:p>
          <a:p>
            <a:pPr algn="just"/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§ 117a odst. 1 Ministerstvo rozhoduje o akreditaci kvalifikačních kurzů podle </a:t>
            </a:r>
          </a:p>
          <a:p>
            <a:pPr algn="just"/>
            <a:r>
              <a:rPr lang="cs-CZ" b="1" dirty="0">
                <a:solidFill>
                  <a:schemeClr val="tx1">
                    <a:lumMod val="50000"/>
                  </a:schemeClr>
                </a:solidFill>
              </a:rPr>
              <a:t>§ 116 odst. 5</a:t>
            </a:r>
          </a:p>
          <a:p>
            <a:pPr algn="just"/>
            <a:endParaRPr lang="cs-CZ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67C415-883D-A28B-4BE2-9687DAB4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</a:t>
            </a:fld>
            <a:endParaRPr lang="cs-CZ"/>
          </a:p>
        </p:txBody>
      </p:sp>
      <p:sp>
        <p:nvSpPr>
          <p:cNvPr id="5" name="Šipka: zahnutá doprava 4">
            <a:extLst>
              <a:ext uri="{FF2B5EF4-FFF2-40B4-BE49-F238E27FC236}">
                <a16:creationId xmlns:a16="http://schemas.microsoft.com/office/drawing/2014/main" id="{4F1E3312-B1D6-F5C7-F884-5D5BDC8DAF61}"/>
              </a:ext>
            </a:extLst>
          </p:cNvPr>
          <p:cNvSpPr/>
          <p:nvPr/>
        </p:nvSpPr>
        <p:spPr>
          <a:xfrm>
            <a:off x="596317" y="3429000"/>
            <a:ext cx="731520" cy="1216152"/>
          </a:xfrm>
          <a:prstGeom prst="curved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7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0B66C-AECC-996F-44F5-5AF8B8268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B8981351-15A3-1ECF-97FC-65DA3D122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cs-CZ" dirty="0"/>
              <a:t>Termíny podávání žádostí a jednání akreditační komise 2026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892B64C4-2488-A9D6-8472-10D2F2CD3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Podávání žádostí</a:t>
            </a:r>
          </a:p>
          <a:p>
            <a:endParaRPr lang="cs-CZ" sz="2800" dirty="0"/>
          </a:p>
          <a:p>
            <a:r>
              <a:rPr lang="cs-CZ" sz="2800" dirty="0"/>
              <a:t>4. – 10. 9. 2026</a:t>
            </a:r>
          </a:p>
          <a:p>
            <a:r>
              <a:rPr lang="cs-CZ" sz="2800" dirty="0"/>
              <a:t>6. – 12. 11. 2026</a:t>
            </a:r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4C53C7E5-B6D3-1C5D-E413-4F2794A365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814976" cy="3618660"/>
          </a:xfrm>
        </p:spPr>
        <p:txBody>
          <a:bodyPr>
            <a:normAutofit/>
          </a:bodyPr>
          <a:lstStyle/>
          <a:p>
            <a:r>
              <a:rPr lang="cs-CZ" sz="2800" dirty="0"/>
              <a:t>Jednání akreditační komise</a:t>
            </a:r>
          </a:p>
          <a:p>
            <a:endParaRPr lang="cs-CZ" sz="2800" dirty="0"/>
          </a:p>
          <a:p>
            <a:r>
              <a:rPr lang="cs-CZ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15. 10. 2026</a:t>
            </a:r>
          </a:p>
          <a:p>
            <a:r>
              <a:rPr lang="cs-CZ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10. 12. 2026</a:t>
            </a:r>
          </a:p>
        </p:txBody>
      </p:sp>
    </p:spTree>
    <p:extLst>
      <p:ext uri="{BB962C8B-B14F-4D97-AF65-F5344CB8AC3E}">
        <p14:creationId xmlns:p14="http://schemas.microsoft.com/office/powerpoint/2010/main" val="185142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EDD85-6CBB-F2FC-2993-5C28BDBCC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3335773-1C00-6C01-CB19-06C146CC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 anchor="t">
            <a:normAutofit/>
          </a:bodyPr>
          <a:lstStyle/>
          <a:p>
            <a:pPr algn="ctr"/>
            <a:r>
              <a:rPr lang="cs-CZ" dirty="0"/>
              <a:t>Termíny podávání žádostí a jednání akreditační komise 2027</a:t>
            </a:r>
          </a:p>
        </p:txBody>
      </p:sp>
      <p:pic>
        <p:nvPicPr>
          <p:cNvPr id="9" name="Zástupný obsah 8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0EAC079A-9005-5580-1D21-140A83F417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37" y="2160000"/>
            <a:ext cx="6976996" cy="4078068"/>
          </a:xfrm>
          <a:noFill/>
        </p:spPr>
      </p:pic>
    </p:spTree>
    <p:extLst>
      <p:ext uri="{BB962C8B-B14F-4D97-AF65-F5344CB8AC3E}">
        <p14:creationId xmlns:p14="http://schemas.microsoft.com/office/powerpoint/2010/main" val="301522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020269-908E-2FD7-1B93-E339E6DD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Informace a podávání žádostí o akreditaci – </a:t>
            </a:r>
            <a:br>
              <a:rPr lang="cs-CZ" dirty="0"/>
            </a:br>
            <a:r>
              <a:rPr lang="cs-CZ" dirty="0">
                <a:hlinkClick r:id="rId2"/>
              </a:rPr>
              <a:t>https://akris.mpsv.cz/</a:t>
            </a:r>
            <a:r>
              <a:rPr lang="cs-CZ" dirty="0"/>
              <a:t> </a:t>
            </a:r>
            <a:br>
              <a:rPr lang="cs-CZ" dirty="0"/>
            </a:b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8B65483-42BD-19D3-420E-FE24067FB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668" y="2581156"/>
            <a:ext cx="5858693" cy="1695687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C1476F3-F0FC-D544-2701-0E7837A77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002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695C5-D6BB-3B33-2FEC-A81318B9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06092A-6617-0003-5E9D-4A7BF1841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75793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dirty="0"/>
              <a:t>Specializovaný kurz musí obsahovat části předepsané </a:t>
            </a:r>
            <a:br>
              <a:rPr lang="cs-CZ" sz="2800" dirty="0"/>
            </a:br>
            <a:r>
              <a:rPr lang="cs-CZ" sz="2800" dirty="0"/>
              <a:t>§ 37b a § 37c vyhlášky (obsah) i minimální rozsah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8F06C7-EF88-6F7C-6852-B1E8DD601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4921" y="1377863"/>
            <a:ext cx="9682619" cy="470466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b="1" dirty="0"/>
              <a:t>§ 37b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(1) Specializovaný kurz pro pracovníky v sociálních službách se skládá z teoretické a praktické části.</a:t>
            </a:r>
          </a:p>
          <a:p>
            <a:pPr marL="0" indent="0">
              <a:buNone/>
            </a:pPr>
            <a:r>
              <a:rPr lang="cs-CZ" dirty="0"/>
              <a:t>(2) Teoretická část kurzu obsahuje tyto tematické okruhy:</a:t>
            </a:r>
          </a:p>
          <a:p>
            <a:pPr marL="0" indent="0">
              <a:buNone/>
            </a:pPr>
            <a:r>
              <a:rPr lang="cs-CZ" dirty="0"/>
              <a:t>a) pomoc při zvládání běžných úkonů péče o zdraví a její právní souvislosti,</a:t>
            </a:r>
          </a:p>
          <a:p>
            <a:pPr marL="0" indent="0">
              <a:buNone/>
            </a:pPr>
            <a:r>
              <a:rPr lang="cs-CZ" dirty="0"/>
              <a:t>b) specifika komunikace týkající se pomoci při zvládání běžných úkonů péče o zdraví,</a:t>
            </a:r>
          </a:p>
          <a:p>
            <a:pPr marL="0" indent="0">
              <a:buNone/>
            </a:pPr>
            <a:r>
              <a:rPr lang="cs-CZ" dirty="0"/>
              <a:t>c) hygienické a bezpečnostní aspekty pomoci při zvládání běžných úkonů péče o zdraví,</a:t>
            </a:r>
          </a:p>
          <a:p>
            <a:pPr marL="0" indent="0">
              <a:buNone/>
            </a:pPr>
            <a:r>
              <a:rPr lang="cs-CZ" dirty="0"/>
              <a:t>d) pomoc při užití humánního léčivého přípravku,</a:t>
            </a:r>
          </a:p>
          <a:p>
            <a:pPr marL="0" indent="0">
              <a:buNone/>
            </a:pPr>
            <a:r>
              <a:rPr lang="cs-CZ" dirty="0"/>
              <a:t>e) pomoc při vypuštění sběrného sáčku u vývodu z močového měchýře nebo tlustého střeva,</a:t>
            </a:r>
          </a:p>
          <a:p>
            <a:pPr marL="0" indent="0">
              <a:buNone/>
            </a:pPr>
            <a:r>
              <a:rPr lang="cs-CZ" dirty="0"/>
              <a:t>f) pomoc při výměně sběrného sáčku u vývodu z tlustého střeva,</a:t>
            </a:r>
          </a:p>
          <a:p>
            <a:pPr marL="0" indent="0">
              <a:buNone/>
            </a:pPr>
            <a:r>
              <a:rPr lang="cs-CZ" dirty="0"/>
              <a:t>g) první pomoc.</a:t>
            </a:r>
          </a:p>
          <a:p>
            <a:pPr marL="0" indent="0">
              <a:buNone/>
            </a:pPr>
            <a:r>
              <a:rPr lang="cs-CZ" dirty="0"/>
              <a:t>(3) Praktická část kurzu obsahuje nácvik dovedností v tematických okruzích podle </a:t>
            </a:r>
            <a:r>
              <a:rPr lang="cs-CZ" dirty="0">
                <a:hlinkClick r:id="rId2"/>
              </a:rPr>
              <a:t>odstavce 2 písm. b)</a:t>
            </a:r>
            <a:r>
              <a:rPr lang="cs-CZ" dirty="0"/>
              <a:t> až </a:t>
            </a:r>
            <a:r>
              <a:rPr lang="cs-CZ" dirty="0">
                <a:hlinkClick r:id="rId3"/>
              </a:rPr>
              <a:t>g)</a:t>
            </a:r>
            <a:r>
              <a:rPr lang="cs-CZ" dirty="0"/>
              <a:t> v rozsahu nezbytném pro poskytování pomoci při zvládání běžných úkonů péče o zdraví, a to při poskytování sociálních služeb nebo zdravotních služeb, případně v učebně.</a:t>
            </a:r>
          </a:p>
          <a:p>
            <a:pPr marL="0" indent="0">
              <a:buNone/>
            </a:pPr>
            <a:r>
              <a:rPr lang="cs-CZ" dirty="0"/>
              <a:t>(4) Minimální rozsah kurzu je celkem 48 výukových hodin, přičemž praktická část kurzu činí minimálně 24 výukových hodin, z nichž nejméně 12 výukových hodin praktické části probíhá při poskytování zdravotních služeb v oboru ošetřovatelství formou domácí péče.</a:t>
            </a:r>
          </a:p>
          <a:p>
            <a:pPr marL="0" indent="0">
              <a:buNone/>
            </a:pPr>
            <a:r>
              <a:rPr lang="cs-CZ" b="1" dirty="0"/>
              <a:t>§ 37c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Pro účely této vyhlášky je délka výukové hodiny teoretické výuky 45 minut a délka výukové hodiny praktické výuky je 60 minut.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3400ED-81D4-B65C-D716-4D6CA974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74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A2725-655F-CFDA-738A-74EE505B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BB5482AD-C26A-2CC2-4AE9-F1717717D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Typ programu</a:t>
            </a:r>
          </a:p>
        </p:txBody>
      </p:sp>
      <p:sp>
        <p:nvSpPr>
          <p:cNvPr id="2" name="Zástupný symbol pro číslo snímku 3">
            <a:extLst>
              <a:ext uri="{FF2B5EF4-FFF2-40B4-BE49-F238E27FC236}">
                <a16:creationId xmlns:a16="http://schemas.microsoft.com/office/drawing/2014/main" id="{7DEF659A-9B00-DF90-9F66-430B2B5C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7</a:t>
            </a:fld>
            <a:endParaRPr lang="cs-CZ"/>
          </a:p>
        </p:txBody>
      </p:sp>
      <p:pic>
        <p:nvPicPr>
          <p:cNvPr id="3" name="Zástupný obsah 2" descr="Obsah obrázku text, snímek obrazovky, software, Písmo&#10;&#10;Obsah vygenerovaný umělou inteligencí může být nesprávný.">
            <a:extLst>
              <a:ext uri="{FF2B5EF4-FFF2-40B4-BE49-F238E27FC236}">
                <a16:creationId xmlns:a16="http://schemas.microsoft.com/office/drawing/2014/main" id="{A78C164F-1DC4-30CC-2DC3-D260CF41C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574" y="2116900"/>
            <a:ext cx="7582487" cy="4016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553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D7553-F8E2-63B7-185A-94C55CA2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D17EED4-CBD3-E9FF-8900-E7ED753FB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016001"/>
            <a:ext cx="9900000" cy="662488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Vyplnění žádosti o akreditaci</a:t>
            </a:r>
            <a:endParaRPr lang="cs-CZ" sz="3200" dirty="0"/>
          </a:p>
        </p:txBody>
      </p:sp>
      <p:sp>
        <p:nvSpPr>
          <p:cNvPr id="4" name="Zástupný symbol pro obsah 6">
            <a:extLst>
              <a:ext uri="{FF2B5EF4-FFF2-40B4-BE49-F238E27FC236}">
                <a16:creationId xmlns:a16="http://schemas.microsoft.com/office/drawing/2014/main" id="{40D45728-A2A4-5061-A8F9-07A64AC9E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1891430"/>
            <a:ext cx="9900000" cy="4359058"/>
          </a:xfrm>
        </p:spPr>
        <p:txBody>
          <a:bodyPr>
            <a:noAutofit/>
          </a:bodyPr>
          <a:lstStyle/>
          <a:p>
            <a:pPr marL="342900" lvl="2" indent="-342900">
              <a:buFont typeface="Wingdings" panose="05000000000000000000" pitchFamily="2" charset="2"/>
              <a:buChar char="Ø"/>
            </a:pPr>
            <a:endParaRPr lang="cs-CZ" b="1" dirty="0">
              <a:solidFill>
                <a:schemeClr val="tx2"/>
              </a:solidFill>
            </a:endParaRP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Rozsah: </a:t>
            </a:r>
            <a:r>
              <a:rPr lang="cs-CZ" sz="1400" b="1" dirty="0">
                <a:solidFill>
                  <a:schemeClr val="tx2"/>
                </a:solidFill>
              </a:rPr>
              <a:t>vícedenní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Hodinový rozsah: </a:t>
            </a:r>
            <a:r>
              <a:rPr lang="cs-CZ" sz="1400" b="1" dirty="0">
                <a:solidFill>
                  <a:schemeClr val="tx2"/>
                </a:solidFill>
              </a:rPr>
              <a:t>48 výukových hodin (lze přidat moduly nad rámec vyhlášky a zvýšit rozsah)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Forma programu: </a:t>
            </a:r>
            <a:r>
              <a:rPr lang="cs-CZ" sz="1400" b="1" u="sng" dirty="0">
                <a:solidFill>
                  <a:schemeClr val="tx2"/>
                </a:solidFill>
              </a:rPr>
              <a:t>prezenční 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Pracovní zařazení: pouze </a:t>
            </a:r>
            <a:r>
              <a:rPr lang="cs-CZ" sz="1400" b="1" dirty="0">
                <a:solidFill>
                  <a:schemeClr val="tx2"/>
                </a:solidFill>
              </a:rPr>
              <a:t>Pracovník v sociálních službách – „PSS – sociální péče“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Forma sociální služby: pouze </a:t>
            </a:r>
            <a:r>
              <a:rPr lang="cs-CZ" sz="1400" b="1" dirty="0">
                <a:solidFill>
                  <a:schemeClr val="tx2"/>
                </a:solidFill>
              </a:rPr>
              <a:t>„terénní“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Druh sociální služby:</a:t>
            </a:r>
            <a:r>
              <a:rPr lang="cs-CZ" sz="1400" b="1" dirty="0">
                <a:solidFill>
                  <a:schemeClr val="tx2"/>
                </a:solidFill>
              </a:rPr>
              <a:t> </a:t>
            </a:r>
            <a:r>
              <a:rPr lang="cs-CZ" sz="1400" dirty="0">
                <a:solidFill>
                  <a:schemeClr val="tx2"/>
                </a:solidFill>
              </a:rPr>
              <a:t>pouze</a:t>
            </a:r>
            <a:r>
              <a:rPr lang="cs-CZ" sz="1400" b="1" dirty="0">
                <a:solidFill>
                  <a:schemeClr val="tx2"/>
                </a:solidFill>
              </a:rPr>
              <a:t> „sociální péče“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Počet účastníků: na 1 lektora se doporučuje max. </a:t>
            </a:r>
            <a:r>
              <a:rPr lang="cs-CZ" sz="1400" b="1" dirty="0">
                <a:solidFill>
                  <a:schemeClr val="tx2"/>
                </a:solidFill>
              </a:rPr>
              <a:t>25 </a:t>
            </a:r>
            <a:r>
              <a:rPr lang="cs-CZ" sz="1400" dirty="0">
                <a:solidFill>
                  <a:schemeClr val="tx2"/>
                </a:solidFill>
              </a:rPr>
              <a:t>(nácviky)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Cílová skupina:</a:t>
            </a:r>
            <a:r>
              <a:rPr lang="cs-CZ" sz="1400" b="1" dirty="0">
                <a:solidFill>
                  <a:schemeClr val="tx2"/>
                </a:solidFill>
              </a:rPr>
              <a:t> </a:t>
            </a:r>
            <a:r>
              <a:rPr lang="cs-CZ" sz="1400" dirty="0">
                <a:solidFill>
                  <a:schemeClr val="tx2"/>
                </a:solidFill>
              </a:rPr>
              <a:t>pouze</a:t>
            </a:r>
            <a:r>
              <a:rPr lang="cs-CZ" sz="1400" b="1" dirty="0">
                <a:solidFill>
                  <a:schemeClr val="tx2"/>
                </a:solidFill>
              </a:rPr>
              <a:t> „zaměstnanci sociálních služeb“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Cílové kompetence: </a:t>
            </a:r>
            <a:r>
              <a:rPr lang="cs-CZ" sz="1400" i="1" dirty="0">
                <a:solidFill>
                  <a:schemeClr val="tx2"/>
                </a:solidFill>
              </a:rPr>
              <a:t>Absolvent specializovaného kurzu je připraven poskytovat pomoc při zvládání běžných úkonů péče o zdraví v rozsahu stanoveném právními předpisy jako praktickou uživatelskou asistenci, a to bezpečně, samostatně a v rámci své profesní role pracovníka v sociálních službách – </a:t>
            </a:r>
            <a:r>
              <a:rPr lang="cs-CZ" sz="1400" dirty="0">
                <a:solidFill>
                  <a:schemeClr val="tx2"/>
                </a:solidFill>
              </a:rPr>
              <a:t>viz </a:t>
            </a:r>
            <a:r>
              <a:rPr lang="cs-CZ" sz="1400" b="1" dirty="0">
                <a:solidFill>
                  <a:schemeClr val="tx2"/>
                </a:solidFill>
              </a:rPr>
              <a:t>Průvodce</a:t>
            </a:r>
          </a:p>
          <a:p>
            <a:pPr marL="342900" lvl="2" indent="-342900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Studijní materiály se předkládají k modulu 4, 5 a 6</a:t>
            </a:r>
          </a:p>
          <a:p>
            <a:pPr marL="0" lvl="2"/>
            <a:r>
              <a:rPr lang="cs-CZ" sz="1400" dirty="0">
                <a:solidFill>
                  <a:schemeClr val="tx2"/>
                </a:solidFill>
              </a:rPr>
              <a:t>  </a:t>
            </a:r>
            <a:endParaRPr lang="cs-CZ" sz="1400" b="1" dirty="0">
              <a:solidFill>
                <a:schemeClr val="tx2"/>
              </a:solidFill>
            </a:endParaRPr>
          </a:p>
          <a:p>
            <a:pPr marL="342900" lvl="2" indent="-342900">
              <a:buFont typeface="Wingdings" panose="05000000000000000000" pitchFamily="2" charset="2"/>
              <a:buChar char="Ø"/>
            </a:pPr>
            <a:endParaRPr lang="cs-CZ" sz="1400" b="1" dirty="0">
              <a:solidFill>
                <a:schemeClr val="tx2"/>
              </a:solidFill>
            </a:endParaRP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462529F5-E755-04ED-4AFD-EA6528392BF4}"/>
              </a:ext>
            </a:extLst>
          </p:cNvPr>
          <p:cNvSpPr txBox="1">
            <a:spLocks/>
          </p:cNvSpPr>
          <p:nvPr/>
        </p:nvSpPr>
        <p:spPr>
          <a:xfrm>
            <a:off x="200025" y="2865691"/>
            <a:ext cx="11891772" cy="1113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3000" dirty="0"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81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76540-115F-8382-0902-1A2C76249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0B86E4AD-6735-810D-E296-61F905EB8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016001"/>
            <a:ext cx="9900000" cy="662488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Vyplnění žádosti o akreditaci - pokračování</a:t>
            </a:r>
            <a:endParaRPr lang="cs-CZ" sz="3200" dirty="0"/>
          </a:p>
        </p:txBody>
      </p:sp>
      <p:sp>
        <p:nvSpPr>
          <p:cNvPr id="4" name="Zástupný symbol pro obsah 6">
            <a:extLst>
              <a:ext uri="{FF2B5EF4-FFF2-40B4-BE49-F238E27FC236}">
                <a16:creationId xmlns:a16="http://schemas.microsoft.com/office/drawing/2014/main" id="{02D7A704-2FD7-4298-CE24-A27FD2F56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1791222"/>
            <a:ext cx="10251222" cy="4521896"/>
          </a:xfrm>
        </p:spPr>
        <p:txBody>
          <a:bodyPr>
            <a:noAutofit/>
          </a:bodyPr>
          <a:lstStyle/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Doporučené členění vzdělávacího programu do jednotlivých modulů včetně jejich časového rozsahu je uvedeno v </a:t>
            </a:r>
            <a:r>
              <a:rPr lang="cs-CZ" sz="1400" b="1" dirty="0">
                <a:solidFill>
                  <a:schemeClr val="tx2"/>
                </a:solidFill>
              </a:rPr>
              <a:t>Příloze 5C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b="1" dirty="0">
                <a:solidFill>
                  <a:schemeClr val="tx2"/>
                </a:solidFill>
              </a:rPr>
              <a:t>Průvodce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  <a:r>
              <a:rPr lang="cs-CZ" sz="1400" i="1" dirty="0">
                <a:solidFill>
                  <a:schemeClr val="tx2"/>
                </a:solidFill>
              </a:rPr>
              <a:t>Doporučený obsah tematických okruhů Specializovaného kurzu pro pracovníky v sociálních službách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Učební plán – teoretická část (min. 24 VH) a praktická část (min. 24 VH) 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Nejméně 12 výukových hodin musí probíhat při poskytování zdravotních služeb v oboru ošetřovatelství formou domácí zdravotní péče, a to z důvodu specifického charakteru činnosti poskytované v přirozeném prostředí klienta. Lze v učebně.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en-GB" sz="1400" dirty="0" err="1">
                <a:solidFill>
                  <a:schemeClr val="tx2"/>
                </a:solidFill>
              </a:rPr>
              <a:t>Zabezpečení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praxe</a:t>
            </a:r>
            <a:r>
              <a:rPr lang="en-GB" sz="1400" dirty="0">
                <a:solidFill>
                  <a:schemeClr val="tx2"/>
                </a:solidFill>
              </a:rPr>
              <a:t> je </a:t>
            </a:r>
            <a:r>
              <a:rPr lang="en-GB" sz="1400" dirty="0" err="1">
                <a:solidFill>
                  <a:schemeClr val="tx2"/>
                </a:solidFill>
              </a:rPr>
              <a:t>nutno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přiložit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vzor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smlouvy</a:t>
            </a:r>
            <a:r>
              <a:rPr lang="en-GB" sz="1400" dirty="0">
                <a:solidFill>
                  <a:schemeClr val="tx2"/>
                </a:solidFill>
              </a:rPr>
              <a:t> se </a:t>
            </a:r>
            <a:r>
              <a:rPr lang="en-GB" sz="1400" dirty="0" err="1">
                <a:solidFill>
                  <a:schemeClr val="tx2"/>
                </a:solidFill>
              </a:rPr>
              <a:t>zařízením</a:t>
            </a:r>
            <a:r>
              <a:rPr lang="en-GB" sz="1400" dirty="0">
                <a:solidFill>
                  <a:schemeClr val="tx2"/>
                </a:solidFill>
              </a:rPr>
              <a:t>, u </a:t>
            </a:r>
            <a:r>
              <a:rPr lang="en-GB" sz="1400" dirty="0" err="1">
                <a:solidFill>
                  <a:schemeClr val="tx2"/>
                </a:solidFill>
              </a:rPr>
              <a:t>něhož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bude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realizována</a:t>
            </a:r>
            <a:r>
              <a:rPr lang="cs-CZ" sz="1400" dirty="0">
                <a:solidFill>
                  <a:schemeClr val="tx2"/>
                </a:solidFill>
              </a:rPr>
              <a:t>,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např</a:t>
            </a:r>
            <a:r>
              <a:rPr lang="en-GB" sz="1400" dirty="0">
                <a:solidFill>
                  <a:schemeClr val="tx2"/>
                </a:solidFill>
              </a:rPr>
              <a:t>. </a:t>
            </a:r>
            <a:r>
              <a:rPr lang="en-GB" sz="1400" b="1" dirty="0" err="1">
                <a:solidFill>
                  <a:schemeClr val="tx2"/>
                </a:solidFill>
              </a:rPr>
              <a:t>domácí</a:t>
            </a:r>
            <a:r>
              <a:rPr lang="en-GB" sz="1400" b="1" dirty="0">
                <a:solidFill>
                  <a:schemeClr val="tx2"/>
                </a:solidFill>
              </a:rPr>
              <a:t> </a:t>
            </a:r>
            <a:r>
              <a:rPr lang="en-GB" sz="1400" b="1" dirty="0" err="1">
                <a:solidFill>
                  <a:schemeClr val="tx2"/>
                </a:solidFill>
              </a:rPr>
              <a:t>zdravotní</a:t>
            </a:r>
            <a:r>
              <a:rPr lang="en-GB" sz="1400" b="1" dirty="0">
                <a:solidFill>
                  <a:schemeClr val="tx2"/>
                </a:solidFill>
              </a:rPr>
              <a:t> </a:t>
            </a:r>
            <a:r>
              <a:rPr lang="en-GB" sz="1400" b="1" dirty="0" err="1">
                <a:solidFill>
                  <a:schemeClr val="tx2"/>
                </a:solidFill>
              </a:rPr>
              <a:t>péče</a:t>
            </a:r>
            <a:r>
              <a:rPr lang="cs-CZ" sz="1400" b="1" dirty="0">
                <a:solidFill>
                  <a:schemeClr val="tx2"/>
                </a:solidFill>
              </a:rPr>
              <a:t> -</a:t>
            </a:r>
            <a:r>
              <a:rPr lang="en-GB" sz="1400" b="1" dirty="0">
                <a:solidFill>
                  <a:schemeClr val="tx2"/>
                </a:solidFill>
              </a:rPr>
              <a:t> </a:t>
            </a:r>
            <a:r>
              <a:rPr lang="en-GB" sz="1400" b="1" dirty="0" err="1">
                <a:solidFill>
                  <a:schemeClr val="tx2"/>
                </a:solidFill>
              </a:rPr>
              <a:t>zdravotní</a:t>
            </a:r>
            <a:r>
              <a:rPr lang="en-GB" sz="1400" b="1" dirty="0">
                <a:solidFill>
                  <a:schemeClr val="tx2"/>
                </a:solidFill>
              </a:rPr>
              <a:t> </a:t>
            </a:r>
            <a:r>
              <a:rPr lang="en-GB" sz="1400" b="1" dirty="0" err="1">
                <a:solidFill>
                  <a:schemeClr val="tx2"/>
                </a:solidFill>
              </a:rPr>
              <a:t>služba</a:t>
            </a:r>
            <a:r>
              <a:rPr lang="cs-CZ" sz="1400" b="1" dirty="0">
                <a:solidFill>
                  <a:schemeClr val="tx2"/>
                </a:solidFill>
              </a:rPr>
              <a:t> (DZP</a:t>
            </a:r>
            <a:r>
              <a:rPr lang="cs-CZ" sz="1400" b="1">
                <a:solidFill>
                  <a:schemeClr val="tx2"/>
                </a:solidFill>
              </a:rPr>
              <a:t>) </a:t>
            </a:r>
            <a:r>
              <a:rPr lang="cs-CZ" sz="1400">
                <a:solidFill>
                  <a:schemeClr val="tx2"/>
                </a:solidFill>
              </a:rPr>
              <a:t>(na 12 h)</a:t>
            </a:r>
            <a:endParaRPr lang="cs-CZ" sz="1400" b="1" dirty="0">
              <a:solidFill>
                <a:schemeClr val="tx2"/>
              </a:solidFill>
            </a:endParaRP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en-GB" sz="1400" dirty="0" err="1">
                <a:solidFill>
                  <a:schemeClr val="tx2"/>
                </a:solidFill>
              </a:rPr>
              <a:t>Smlouva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musí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být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uzavřena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mezi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cs-CZ" sz="1400" dirty="0">
                <a:solidFill>
                  <a:schemeClr val="tx2"/>
                </a:solidFill>
              </a:rPr>
              <a:t>subjektem</a:t>
            </a:r>
            <a:r>
              <a:rPr lang="en-GB" sz="1400" dirty="0">
                <a:solidFill>
                  <a:schemeClr val="tx2"/>
                </a:solidFill>
              </a:rPr>
              <a:t>, k</a:t>
            </a:r>
            <a:r>
              <a:rPr lang="cs-CZ" sz="1400" dirty="0" err="1">
                <a:solidFill>
                  <a:schemeClr val="tx2"/>
                </a:solidFill>
              </a:rPr>
              <a:t>terý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žádá</a:t>
            </a:r>
            <a:r>
              <a:rPr lang="en-GB" sz="1400" dirty="0">
                <a:solidFill>
                  <a:schemeClr val="tx2"/>
                </a:solidFill>
              </a:rPr>
              <a:t> o </a:t>
            </a:r>
            <a:r>
              <a:rPr lang="en-GB" sz="1400" dirty="0" err="1">
                <a:solidFill>
                  <a:schemeClr val="tx2"/>
                </a:solidFill>
              </a:rPr>
              <a:t>akreditaci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vzdělávacího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programu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Specializovaný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kurz</a:t>
            </a:r>
            <a:r>
              <a:rPr lang="en-GB" sz="1400" dirty="0">
                <a:solidFill>
                  <a:schemeClr val="tx2"/>
                </a:solidFill>
              </a:rPr>
              <a:t> a </a:t>
            </a:r>
            <a:r>
              <a:rPr lang="cs-CZ" sz="1400" dirty="0">
                <a:solidFill>
                  <a:schemeClr val="tx2"/>
                </a:solidFill>
              </a:rPr>
              <a:t>subjektem,</a:t>
            </a:r>
            <a:r>
              <a:rPr lang="en-GB" sz="1400" dirty="0">
                <a:solidFill>
                  <a:schemeClr val="tx2"/>
                </a:solidFill>
              </a:rPr>
              <a:t> k</a:t>
            </a:r>
            <a:r>
              <a:rPr lang="cs-CZ" sz="1400" dirty="0" err="1">
                <a:solidFill>
                  <a:schemeClr val="tx2"/>
                </a:solidFill>
              </a:rPr>
              <a:t>terý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bude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praxi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poskytovat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chemeClr val="tx2"/>
                </a:solidFill>
              </a:rPr>
              <a:t>G</a:t>
            </a:r>
            <a:r>
              <a:rPr lang="en-GB" sz="1400" dirty="0" err="1">
                <a:solidFill>
                  <a:schemeClr val="tx2"/>
                </a:solidFill>
              </a:rPr>
              <a:t>arant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odborné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praxe</a:t>
            </a:r>
            <a:r>
              <a:rPr lang="en-GB" sz="1400" dirty="0">
                <a:solidFill>
                  <a:schemeClr val="tx2"/>
                </a:solidFill>
              </a:rPr>
              <a:t> je </a:t>
            </a:r>
            <a:r>
              <a:rPr lang="en-GB" sz="1400" dirty="0" err="1">
                <a:solidFill>
                  <a:schemeClr val="tx2"/>
                </a:solidFill>
              </a:rPr>
              <a:t>zaměstnanec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zařízení</a:t>
            </a:r>
            <a:r>
              <a:rPr lang="en-GB" sz="1400" dirty="0">
                <a:solidFill>
                  <a:schemeClr val="tx2"/>
                </a:solidFill>
              </a:rPr>
              <a:t>, u </a:t>
            </a:r>
            <a:r>
              <a:rPr lang="en-GB" sz="1400" dirty="0" err="1">
                <a:solidFill>
                  <a:schemeClr val="tx2"/>
                </a:solidFill>
              </a:rPr>
              <a:t>něhož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účastník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vzdělávacího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programu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Specializovaný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kurz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vykonává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praxi</a:t>
            </a:r>
            <a:r>
              <a:rPr lang="en-GB" sz="1400" dirty="0">
                <a:solidFill>
                  <a:schemeClr val="tx2"/>
                </a:solidFill>
              </a:rPr>
              <a:t> a </a:t>
            </a:r>
            <a:r>
              <a:rPr lang="en-GB" sz="1400" dirty="0" err="1">
                <a:solidFill>
                  <a:schemeClr val="tx2"/>
                </a:solidFill>
              </a:rPr>
              <a:t>který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dbá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na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kvalitu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výkonu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praxe</a:t>
            </a:r>
            <a:r>
              <a:rPr lang="cs-CZ" sz="1400" dirty="0">
                <a:solidFill>
                  <a:schemeClr val="tx2"/>
                </a:solidFill>
              </a:rPr>
              <a:t>, p</a:t>
            </a:r>
            <a:r>
              <a:rPr lang="en-GB" sz="1400" dirty="0">
                <a:solidFill>
                  <a:schemeClr val="tx2"/>
                </a:solidFill>
              </a:rPr>
              <a:t>o </a:t>
            </a:r>
            <a:r>
              <a:rPr lang="en-GB" sz="1400" dirty="0" err="1">
                <a:solidFill>
                  <a:schemeClr val="tx2"/>
                </a:solidFill>
              </a:rPr>
              <a:t>ukončení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potvrzuje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garant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účastníku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vzdělávacího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programu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Specializovaný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kurz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absolvování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praxe</a:t>
            </a:r>
            <a:r>
              <a:rPr lang="en-GB" sz="1400" dirty="0">
                <a:solidFill>
                  <a:schemeClr val="tx2"/>
                </a:solidFill>
              </a:rPr>
              <a:t> a </a:t>
            </a:r>
            <a:r>
              <a:rPr lang="en-GB" sz="1400" dirty="0" err="1">
                <a:solidFill>
                  <a:schemeClr val="tx2"/>
                </a:solidFill>
              </a:rPr>
              <a:t>provede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písemně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stručné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hodnocení</a:t>
            </a:r>
            <a:r>
              <a:rPr lang="en-GB" sz="1400" dirty="0">
                <a:solidFill>
                  <a:schemeClr val="tx2"/>
                </a:solidFill>
              </a:rPr>
              <a:t> o </a:t>
            </a:r>
            <a:r>
              <a:rPr lang="en-GB" sz="1400" dirty="0" err="1">
                <a:solidFill>
                  <a:schemeClr val="tx2"/>
                </a:solidFill>
              </a:rPr>
              <a:t>vykonané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praxi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účastníka</a:t>
            </a:r>
            <a:r>
              <a:rPr lang="cs-CZ" sz="1400" dirty="0">
                <a:solidFill>
                  <a:schemeClr val="tx2"/>
                </a:solidFill>
              </a:rPr>
              <a:t> (není obvykle členem lektorského týmu)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cs-CZ" sz="1400" dirty="0">
                <a:solidFill>
                  <a:schemeClr val="tx2"/>
                </a:solidFill>
              </a:rPr>
              <a:t> </a:t>
            </a:r>
          </a:p>
          <a:p>
            <a:pPr marL="0" lvl="2" algn="just"/>
            <a:r>
              <a:rPr lang="cs-CZ" sz="1400" dirty="0">
                <a:solidFill>
                  <a:schemeClr val="tx2"/>
                </a:solidFill>
              </a:rPr>
              <a:t>                 </a:t>
            </a:r>
            <a:r>
              <a:rPr lang="cs-CZ" sz="1400" i="1" dirty="0">
                <a:solidFill>
                  <a:schemeClr val="tx2"/>
                </a:solidFill>
              </a:rPr>
              <a:t> /Pozn. ú</a:t>
            </a:r>
            <a:r>
              <a:rPr lang="en-GB" sz="1400" i="1" dirty="0" err="1">
                <a:solidFill>
                  <a:schemeClr val="tx2"/>
                </a:solidFill>
              </a:rPr>
              <a:t>častníkům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vzdělávacího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programu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Specializovaný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kurz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poskytuje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podporu</a:t>
            </a:r>
            <a:r>
              <a:rPr lang="en-GB" sz="1400" i="1" dirty="0">
                <a:solidFill>
                  <a:schemeClr val="tx2"/>
                </a:solidFill>
              </a:rPr>
              <a:t> v </a:t>
            </a:r>
            <a:r>
              <a:rPr lang="en-GB" sz="1400" i="1" dirty="0" err="1">
                <a:solidFill>
                  <a:schemeClr val="tx2"/>
                </a:solidFill>
              </a:rPr>
              <a:t>zajištění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praxe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r>
              <a:rPr lang="en-GB" sz="1400" i="1" dirty="0" err="1">
                <a:solidFill>
                  <a:schemeClr val="tx2"/>
                </a:solidFill>
              </a:rPr>
              <a:t>vzdělavatel</a:t>
            </a:r>
            <a:r>
              <a:rPr lang="cs-CZ" sz="1400" i="1" dirty="0">
                <a:solidFill>
                  <a:schemeClr val="tx2"/>
                </a:solidFill>
              </a:rPr>
              <a:t>!./ </a:t>
            </a:r>
            <a:r>
              <a:rPr lang="en-GB" sz="1400" i="1" dirty="0">
                <a:solidFill>
                  <a:schemeClr val="tx2"/>
                </a:solidFill>
              </a:rPr>
              <a:t> </a:t>
            </a:r>
            <a:endParaRPr lang="cs-CZ" sz="1400" i="1" dirty="0">
              <a:solidFill>
                <a:schemeClr val="tx2"/>
              </a:solidFill>
            </a:endParaRP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r>
              <a:rPr lang="en-GB" sz="1400" dirty="0" err="1">
                <a:solidFill>
                  <a:schemeClr val="tx2"/>
                </a:solidFill>
              </a:rPr>
              <a:t>Potvrzení</a:t>
            </a:r>
            <a:r>
              <a:rPr lang="en-GB" sz="1400" dirty="0">
                <a:solidFill>
                  <a:schemeClr val="tx2"/>
                </a:solidFill>
              </a:rPr>
              <a:t> o </a:t>
            </a:r>
            <a:r>
              <a:rPr lang="en-GB" sz="1400" dirty="0" err="1">
                <a:solidFill>
                  <a:schemeClr val="tx2"/>
                </a:solidFill>
              </a:rPr>
              <a:t>výkonu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en-GB" sz="1400" dirty="0" err="1">
                <a:solidFill>
                  <a:schemeClr val="tx2"/>
                </a:solidFill>
              </a:rPr>
              <a:t>praxe</a:t>
            </a:r>
            <a:r>
              <a:rPr lang="cs-CZ" sz="1400" dirty="0">
                <a:solidFill>
                  <a:schemeClr val="tx2"/>
                </a:solidFill>
              </a:rPr>
              <a:t> (vzor je v </a:t>
            </a:r>
            <a:r>
              <a:rPr lang="cs-CZ" sz="1400" b="1" dirty="0">
                <a:solidFill>
                  <a:schemeClr val="tx2"/>
                </a:solidFill>
              </a:rPr>
              <a:t>příloze 4C Průvodce</a:t>
            </a:r>
            <a:r>
              <a:rPr lang="cs-CZ" sz="1400" dirty="0">
                <a:solidFill>
                  <a:schemeClr val="tx2"/>
                </a:solidFill>
              </a:rPr>
              <a:t>)</a:t>
            </a: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endParaRPr lang="en-GB" sz="1400" dirty="0">
              <a:solidFill>
                <a:schemeClr val="tx2"/>
              </a:solidFill>
            </a:endParaRPr>
          </a:p>
          <a:p>
            <a:pPr marL="342900" lvl="2" indent="-342900" algn="just">
              <a:buFont typeface="Wingdings" panose="05000000000000000000" pitchFamily="2" charset="2"/>
              <a:buChar char="Ø"/>
            </a:pPr>
            <a:endParaRPr lang="en-GB" sz="1400" dirty="0">
              <a:solidFill>
                <a:schemeClr val="tx2"/>
              </a:solidFill>
            </a:endParaRPr>
          </a:p>
          <a:p>
            <a:pPr marL="342900" lvl="2" indent="-342900">
              <a:buFont typeface="Wingdings" panose="05000000000000000000" pitchFamily="2" charset="2"/>
              <a:buChar char="Ø"/>
            </a:pPr>
            <a:endParaRPr lang="cs-CZ" sz="1400" b="1" u="sng" dirty="0">
              <a:solidFill>
                <a:schemeClr val="tx2"/>
              </a:solidFill>
            </a:endParaRP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D1E82151-C278-F2D8-721C-413EDAE0B6DF}"/>
              </a:ext>
            </a:extLst>
          </p:cNvPr>
          <p:cNvSpPr txBox="1">
            <a:spLocks/>
          </p:cNvSpPr>
          <p:nvPr/>
        </p:nvSpPr>
        <p:spPr>
          <a:xfrm>
            <a:off x="200025" y="2865691"/>
            <a:ext cx="11891772" cy="1113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3000" dirty="0"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897811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F1B8395D42C74CB58F1389B4FC1F49" ma:contentTypeVersion="12" ma:contentTypeDescription="Create a new document." ma:contentTypeScope="" ma:versionID="82d81d85f9fa447f95c4b012b9c4a08d">
  <xsd:schema xmlns:xsd="http://www.w3.org/2001/XMLSchema" xmlns:xs="http://www.w3.org/2001/XMLSchema" xmlns:p="http://schemas.microsoft.com/office/2006/metadata/properties" xmlns:ns2="2e4eaefa-b33f-4315-9aec-a80a32590f64" xmlns:ns3="f923c98a-49a8-48ae-8cde-be3d8eb43a0c" targetNamespace="http://schemas.microsoft.com/office/2006/metadata/properties" ma:root="true" ma:fieldsID="afb9655f5c91d008c393bc34889d8ed0" ns2:_="" ns3:_="">
    <xsd:import namespace="2e4eaefa-b33f-4315-9aec-a80a32590f64"/>
    <xsd:import namespace="f923c98a-49a8-48ae-8cde-be3d8eb43a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4eaefa-b33f-4315-9aec-a80a32590f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a5444fd-db5b-4ab5-80f2-69994aca15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23c98a-49a8-48ae-8cde-be3d8eb43a0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923777b-d349-436a-b492-c5479584fc3a}" ma:internalName="TaxCatchAll" ma:showField="CatchAllData" ma:web="f923c98a-49a8-48ae-8cde-be3d8eb43a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4eaefa-b33f-4315-9aec-a80a32590f64">
      <Terms xmlns="http://schemas.microsoft.com/office/infopath/2007/PartnerControls"/>
    </lcf76f155ced4ddcb4097134ff3c332f>
    <TaxCatchAll xmlns="f923c98a-49a8-48ae-8cde-be3d8eb43a0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A94E44-DF8B-4DAB-858F-68B2994699E4}"/>
</file>

<file path=customXml/itemProps2.xml><?xml version="1.0" encoding="utf-8"?>
<ds:datastoreItem xmlns:ds="http://schemas.openxmlformats.org/officeDocument/2006/customXml" ds:itemID="{2D19C120-5274-443A-93A6-139E5591E124}">
  <ds:schemaRefs>
    <ds:schemaRef ds:uri="http://schemas.microsoft.com/office/2006/metadata/properties"/>
    <ds:schemaRef ds:uri="http://schemas.microsoft.com/office/infopath/2007/PartnerControls"/>
    <ds:schemaRef ds:uri="bb50961a-01f8-4a31-97df-cc737852abde"/>
    <ds:schemaRef ds:uri="d6be7263-8cf3-404f-8f3a-9141da07474e"/>
  </ds:schemaRefs>
</ds:datastoreItem>
</file>

<file path=customXml/itemProps3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11035</TotalTime>
  <Words>1049</Words>
  <Application>Microsoft Office PowerPoint</Application>
  <PresentationFormat>Širokoúhlá obrazovka</PresentationFormat>
  <Paragraphs>103</Paragraphs>
  <Slides>15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Aptos</vt:lpstr>
      <vt:lpstr>Arial</vt:lpstr>
      <vt:lpstr>Wingdings</vt:lpstr>
      <vt:lpstr>JVS PPT Dark</vt:lpstr>
      <vt:lpstr>JVS PPS Light</vt:lpstr>
      <vt:lpstr>Žádost o akreditaci specializovaného kurzu a doporučení k žádosti o akreditaci kvalifikačního kurzu  Aktualizace Průvodce podáváním žádostí</vt:lpstr>
      <vt:lpstr>Legislativní změny týkající se akreditací § 116  odst. 5 písm. c)  z. 108/2006 Sb. </vt:lpstr>
      <vt:lpstr>Termíny podávání žádostí a jednání akreditační komise 2026</vt:lpstr>
      <vt:lpstr>Termíny podávání žádostí a jednání akreditační komise 2027</vt:lpstr>
      <vt:lpstr>Informace a podávání žádostí o akreditaci –  https://akris.mpsv.cz/  </vt:lpstr>
      <vt:lpstr>Specializovaný kurz musí obsahovat části předepsané  § 37b a § 37c vyhlášky (obsah) i minimální rozsah</vt:lpstr>
      <vt:lpstr>Typ programu</vt:lpstr>
      <vt:lpstr>Vyplnění žádosti o akreditaci</vt:lpstr>
      <vt:lpstr>Vyplnění žádosti o akreditaci - pokračování</vt:lpstr>
      <vt:lpstr>Vyplnění žádosti o akreditaci - pokračování</vt:lpstr>
      <vt:lpstr>Vyplnění žádosti o akreditaci - pokračování</vt:lpstr>
      <vt:lpstr>Vyplnění žádosti o akreditaci – závěrečné ověření znalostí</vt:lpstr>
      <vt:lpstr>Doporučený obsah tematických okruhů Kvalifikačního kurzu pro pracovníky v sociálních službách - Příloha č. 5B Průvodce</vt:lpstr>
      <vt:lpstr>…..Příloha č. 5B Průvodce</vt:lpstr>
      <vt:lpstr>Kontakty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Límová Michaela Mgr. (MPSV)</cp:lastModifiedBy>
  <cp:revision>274</cp:revision>
  <cp:lastPrinted>2025-10-24T08:31:40Z</cp:lastPrinted>
  <dcterms:created xsi:type="dcterms:W3CDTF">2025-01-29T13:36:29Z</dcterms:created>
  <dcterms:modified xsi:type="dcterms:W3CDTF">2026-08-13T12:04:52Z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0x01010051F1B8395D42C74CB58F1389B4FC1F49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